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56" r:id="rId3"/>
    <p:sldId id="258" r:id="rId4"/>
    <p:sldId id="266" r:id="rId5"/>
    <p:sldId id="259" r:id="rId6"/>
    <p:sldId id="264" r:id="rId7"/>
    <p:sldId id="261" r:id="rId8"/>
    <p:sldId id="262" r:id="rId9"/>
    <p:sldId id="263" r:id="rId10"/>
    <p:sldId id="260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7" d="100"/>
          <a:sy n="147" d="100"/>
        </p:scale>
        <p:origin x="20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F2AD0CC-A948-4080-0A26-2C54AEB6F6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23B839C-BAD1-845B-4C2B-410FD626EF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1AE0CE5C-0816-A450-5DF0-31B0D52EDE2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556ED65F-FC78-A56C-5CDA-4669597848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9D354D22-5CF2-28E1-003C-26441F1C3F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82D694A1-2A4F-636D-0E38-8E1352230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2A4C140-7AC7-4DAB-A797-5F8C83DB7C3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7A3B65-6E24-9964-F228-3187CBA79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337FB-6626-4862-8D89-51ED0E73679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B2FD16B-3157-FD50-CD65-98F48E8B28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E5E50AE-058C-35C8-3D2A-10DEF373B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BF7188-733B-12E2-A139-1F089F1F2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13EA0-82BA-407C-8AD8-E5316399F05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D87B984-CB13-8206-059F-10F6ADC9D4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2A22C3F-5ED0-FFBC-AA72-915B60DF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674888-2755-2AE5-5BE3-7C1D640FF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E6423-2912-4848-8E5E-480246F4F06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78564DD0-D7AF-EE2D-4C61-3190F7FAAD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25C47EB-A93F-3979-A480-C0E00F84A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1687CB-B0AE-44A3-F078-BA4547910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A3CCF-D9B7-4834-8DE3-FE64B20B40F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97B54B02-02B8-4A6E-3016-A4CA978F76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B7F5943-3CFB-E5AD-F2EA-8EAFE4393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B5CDB4-1CAF-21BA-CDAB-C2B227E6F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DF2A5-4F2A-4695-A216-F3FA810E110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8A3E4E6-C95C-0E05-8A0C-2F4FDF267D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73FE38E-8BB8-7228-6FED-2EF4D1F36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044B45-46CA-10B7-D4CE-D458B98C2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6333E-57A8-4335-8A08-CB84D2DE19C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595A38D-E41A-2604-510D-A049ADA80F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FCDCB0C-AE7F-E2A0-EEAA-C8EE1893F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D3C74C-02D0-D426-A61F-208A82151B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6B603-ADE9-49E3-B2D5-F5C27263157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48A2FEB-B384-6495-3405-B20584DCEA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3D6A4B1-57F4-548E-80B3-0BABEF388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433F25-4677-59C5-B16C-F48AC15852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9C224-3081-42A5-AEB6-ED4FA0B9CA5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5F695A4-073E-12C2-2BDB-EC161F366F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C0130D7-0CB8-F63B-D025-AD58B714C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A66F57-3A1E-DC76-1090-3EE51F377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9D961-8FCE-41C7-855E-22F0843BD6D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60A543F-6B77-FFE2-9934-AAADF409CE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B561C37-ABEF-1962-0C00-095660F4A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06BC29-D5B4-A8BF-0C49-F637CFE16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8272D-30A0-403C-A4BD-39E0EEC0A28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E9D6F3D-86D8-8290-8C85-8443C60CFA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6FB6FC9-F2D7-69B3-2619-1D91840C1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62A6A4-AFCB-DEF7-E70A-53C8E48D8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14DE7-FDB9-4A87-931E-42BF9AEDB8A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E3AED04-EFE3-15CF-55C7-68EDF70369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BAB6359-E479-370E-EDE3-E86C3BE0F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FFF625-E3A8-DF16-A509-E7C640DDB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C9D85-69BE-463A-A944-77E9122602C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7D66C7D-38F2-3842-599D-E91E6A8A77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84E5D70-95DE-69B8-2BA0-4E6645FFB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153AFA-EFEF-C18C-E554-8FF722A87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0876A-C884-4823-96AC-8C073F2298B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3C920BA-751C-348C-F1B6-D0E95F3E30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75658EA-83AE-7B9B-E9B5-766443707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8" name="Group 32">
            <a:extLst>
              <a:ext uri="{FF2B5EF4-FFF2-40B4-BE49-F238E27FC236}">
                <a16:creationId xmlns:a16="http://schemas.microsoft.com/office/drawing/2014/main" id="{BAD59E30-558F-042F-11BB-758B008126CE}"/>
              </a:ext>
            </a:extLst>
          </p:cNvPr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4124" name="Rectangle 28">
              <a:extLst>
                <a:ext uri="{FF2B5EF4-FFF2-40B4-BE49-F238E27FC236}">
                  <a16:creationId xmlns:a16="http://schemas.microsoft.com/office/drawing/2014/main" id="{92FD21E5-CDCF-914B-E187-D7165E6D5A4B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D4D8CEBD-348E-95FF-F5E6-C1CA562F3A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CDD881E8-809A-D34D-F2A6-C1F7052722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7" name="Picture 11">
              <a:extLst>
                <a:ext uri="{FF2B5EF4-FFF2-40B4-BE49-F238E27FC236}">
                  <a16:creationId xmlns:a16="http://schemas.microsoft.com/office/drawing/2014/main" id="{71268108-7A31-390A-29E9-7976DF712F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B19A3C95-02BE-6956-CB3E-CCB53350CC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:a16="http://schemas.microsoft.com/office/drawing/2014/main" id="{4E234D43-59F7-1EF5-0C36-D221AD6E0E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DDA362E9-8461-2DB2-5891-71B7C815F5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Line 18">
              <a:extLst>
                <a:ext uri="{FF2B5EF4-FFF2-40B4-BE49-F238E27FC236}">
                  <a16:creationId xmlns:a16="http://schemas.microsoft.com/office/drawing/2014/main" id="{520C1F01-2B95-7F7E-3916-874AEE555C9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Line 19">
              <a:extLst>
                <a:ext uri="{FF2B5EF4-FFF2-40B4-BE49-F238E27FC236}">
                  <a16:creationId xmlns:a16="http://schemas.microsoft.com/office/drawing/2014/main" id="{0A6CE8C0-951E-CB18-B296-CBB99EE2851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BC6D20C4-3E04-9E8D-D00F-12FE30B081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1DE23719-578B-0DBD-A11A-15B4A711A6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8" name="Rectangle 2">
            <a:extLst>
              <a:ext uri="{FF2B5EF4-FFF2-40B4-BE49-F238E27FC236}">
                <a16:creationId xmlns:a16="http://schemas.microsoft.com/office/drawing/2014/main" id="{42B900B2-4882-F29F-5C33-AE1AE2A338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36C1CF-78B7-6A54-5A10-5D24378142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213D0BE-8970-4CBD-D586-F70B42BB60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880D2C2-295D-66B7-A644-B9716E40FA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29110B4-4992-A0BD-ACC4-B73F9E693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0561E8-626B-4C82-B21B-502F948136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FDC6-5CC5-21AF-5E42-91D1F1B5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A6D50-0C63-D6EC-AB35-3F335A7D4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09F48-B2F7-FB01-63D4-16AB3418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03F7B-75D2-4D72-D3DE-3F03DD70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FCAE7-EC40-CD0E-76AA-32220CD9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66BF8-F9BB-4DD8-988F-4A6390173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747480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B7A87-2D9A-5A57-74A0-9F492A35D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8D3B9-603F-8EC9-2860-9A861229A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0DD70-93A1-A046-94B3-B8B82B83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F0F45-B99A-6CBE-324D-3A5B1C6A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DCDA1-0F16-35CD-BC75-7FF89E3E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39D44-745F-43B6-A9B3-8ECBC069A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330146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8B085-5181-91C5-E281-765417A3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C3B641C5-6669-CD0C-323E-5A7E78EA4790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CCA05-F43A-DA3E-D12A-E8CB9C603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9039A-75F0-EF9B-8AE4-C41986F5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10688-E218-E58F-A600-8055E826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B6BE3-8BBD-9EB8-14A3-F8B14267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247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5CE848-2775-4CF2-A839-3677C20A7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10029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FEE6-4645-1D56-3676-C184730D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3861B-E6C9-C0F5-C70A-C9C4412EE85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FABA476-BF25-2A8D-5A7D-FDBE63EE85A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420DF-FB2A-7D79-551C-4845BF0A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8DD47-0D0E-615C-13C0-963EE472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92A0E-2EAC-40DE-2A29-7A606B3E3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247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F084DF-619A-43A0-AA0D-FD77F0D22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172207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EC23-23AD-E7F3-1DB6-230BC276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5C85A-3ADF-832C-9C2C-1E6A0BBA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902A-DE8A-6F28-0B8C-1A4D7699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BF01C-A7AD-46C9-6237-1CE24C1A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25FD5-2F09-68D2-8708-E026ACCF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B8813-EEFA-4E2B-B1A8-97E43B13F2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4440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841-4E82-6F7D-A3AC-BCBBBD69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F5D0E-138B-4799-07BD-D11E2299C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C7D80-08FD-0B33-F254-C0B00072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9C65B-1455-F449-2174-7E25B83E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C95AA-D48C-BD18-8C1A-B1B8528A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63D47-D39B-4B5A-AA29-A0404F833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2139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8AFA-3CFD-42EB-BFB5-76B054D2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A3A89-A8EC-EE21-A90B-51485A827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537C6-496A-A38C-2867-D6FAF2E6C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61F64-79F4-D732-1A3A-B88F0B3A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BB845-562D-550B-5CE8-389EAA46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EDAB3-E167-6FB8-1AC8-17CDA76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FBD2-7CA9-412B-B35C-45E0D79D3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25922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E6FA-22F8-D7FB-9EB5-AADD4C97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F56D-38BF-9E93-1F21-34EB07DFE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2B25D-10C9-2870-D42A-29EBA2692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24D51-9F90-D54F-C1C3-153640A04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D0FD4-666B-8A30-44E7-E06BAC333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51525-4807-C267-1404-D484879D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D7B04-0AF8-C72C-F8F6-80EB9B16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94809-CCEB-6A48-4406-C57A3813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B9DFD-F7F6-4C16-845D-377E9B110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399745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7E4F-DAF8-667E-0349-50107AE1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4BB1F-C58D-F496-C1AC-25D7D061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69EBB-CBA4-9B71-18C2-A3A01D19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3EA80-457B-F7BC-9373-725E8E9B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F9DEC-DA22-4119-9B73-6F85C1B0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016373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5A182-8A9B-8490-F785-4A2AF7F8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8D980-8439-D655-6B09-8767956C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746B3-FF23-9F92-F862-472B5FE2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181F-CFA8-4212-AE8F-D6171E228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883912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9D7F-48F6-0760-5581-DA27190A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29F89-6B69-CEBD-EEBD-DF3164AE0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0E35-9B48-7E53-7E8D-05E3E26D5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085DE-AE90-9872-178F-58ADEB26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A2748-84A3-C7A5-4E73-AD493D50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9990E-46D3-8ADF-E76E-969BF416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02C2-47B4-4997-A94A-114461C04B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293363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3EE8-5B3A-5246-6DB2-E54FF83B1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9D71-BD7F-D114-D5A5-C6876E505F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D2334-DEA2-5C70-5260-C4E7D7290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61C0E-6C08-691B-8FB2-5FC75FCE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FEC4A-8227-0C7E-630A-31C7F697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B3D3A-08A6-01B9-A23B-6765A394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994D-C5CD-4522-87B4-EEDBD8621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721214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>
            <a:extLst>
              <a:ext uri="{FF2B5EF4-FFF2-40B4-BE49-F238E27FC236}">
                <a16:creationId xmlns:a16="http://schemas.microsoft.com/office/drawing/2014/main" id="{24FA9523-C4F2-19B6-C905-C10D9BF468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6167D668-BACA-9D59-F0A0-3ABE0F134ED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6" name="Picture 4">
              <a:extLst>
                <a:ext uri="{FF2B5EF4-FFF2-40B4-BE49-F238E27FC236}">
                  <a16:creationId xmlns:a16="http://schemas.microsoft.com/office/drawing/2014/main" id="{FA6F7B27-3AA7-2ADB-4DB3-943F446BDC2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2866C790-E7FC-DEC1-1CEF-69444E378224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Rectangle 6">
              <a:extLst>
                <a:ext uri="{FF2B5EF4-FFF2-40B4-BE49-F238E27FC236}">
                  <a16:creationId xmlns:a16="http://schemas.microsoft.com/office/drawing/2014/main" id="{DC30787A-FA4D-2DE5-6471-40B5D08CC097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Rectangle 7">
              <a:extLst>
                <a:ext uri="{FF2B5EF4-FFF2-40B4-BE49-F238E27FC236}">
                  <a16:creationId xmlns:a16="http://schemas.microsoft.com/office/drawing/2014/main" id="{8D3BC908-3FA6-D634-5A34-8A2917C9C013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5A558DF7-511D-685E-E589-9A0515AF7929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62150840-1E4A-C5CA-F25F-52719F03506F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2B65B9FA-FE9D-5289-7722-7B2AEE73FA0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44BDCE21-89F0-D1E8-5F9B-EB0FE3808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9D5BB059-F501-B06B-D3CC-B0C66C68C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BE60A893-5810-A60B-7A5A-F0A388A41F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A7388E6C-FD99-78DA-1CA7-79A5129CC5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E036108C-58CE-A2A9-F0E0-FC838E12E3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998DEA71-51C2-4298-A96C-AD8355352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56B3AF12-B8FC-8D14-5E10-030DB6C3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5F2DB8E-A758-E477-DB1A-64FF0E7F2E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304800"/>
            <a:ext cx="7670800" cy="1752600"/>
          </a:xfrm>
        </p:spPr>
        <p:txBody>
          <a:bodyPr/>
          <a:lstStyle/>
          <a:p>
            <a:r>
              <a:rPr lang="en-US" altLang="en-US" sz="7000" b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Ancient Mexico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7EF89BC-A5F1-879D-E7AB-E06D5525FD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8001000" cy="2667000"/>
          </a:xfrm>
        </p:spPr>
        <p:txBody>
          <a:bodyPr/>
          <a:lstStyle/>
          <a:p>
            <a:r>
              <a:rPr lang="en-US" altLang="en-US" sz="6500">
                <a:latin typeface="Monotype Corsiva" panose="03010101010201010101" pitchFamily="66" charset="0"/>
              </a:rPr>
              <a:t>Mayan, Incan, and Aztec Civilizations</a:t>
            </a:r>
          </a:p>
          <a:p>
            <a:r>
              <a:rPr lang="en-US" altLang="en-US" sz="3000">
                <a:latin typeface="Monotype Corsiva" panose="03010101010201010101" pitchFamily="66" charset="0"/>
              </a:rPr>
              <a:t>By: Mrs. Meredith Sanders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8A93BB7-BE77-1FE8-9947-5E629EE9C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Aztecs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8292D40-8062-2A6B-2CA0-3CFA8E405BF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/>
              <a:t>This ancient tribe wandered for many years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Founded their greatest city, Tenochtitlan (this is the site of modern Mexico City)</a:t>
            </a:r>
          </a:p>
          <a:p>
            <a:pPr>
              <a:lnSpc>
                <a:spcPct val="90000"/>
              </a:lnSpc>
            </a:pPr>
            <a:r>
              <a:rPr lang="en-US" altLang="en-US" sz="2500"/>
              <a:t>They belonged to a large family group called </a:t>
            </a:r>
            <a:r>
              <a:rPr lang="en-US" altLang="en-US" sz="2500" i="1">
                <a:hlinkClick r:id="rId3" action="ppaction://hlinksldjump"/>
              </a:rPr>
              <a:t>calpolli</a:t>
            </a:r>
            <a:r>
              <a:rPr lang="en-US" altLang="en-US" sz="2500"/>
              <a:t>, meaning “big house” or clan.</a:t>
            </a:r>
          </a:p>
          <a:p>
            <a:pPr>
              <a:lnSpc>
                <a:spcPct val="90000"/>
              </a:lnSpc>
            </a:pPr>
            <a:endParaRPr lang="en-US" altLang="en-US" sz="25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500"/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F93DC00A-EBC6-BBD9-505B-C3E30CDD908F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590800"/>
            <a:ext cx="4724400" cy="3397250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50D8EEA-CC4E-A6FC-F14E-7016F91D2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i="1">
                <a:effectLst>
                  <a:outerShdw blurRad="38100" dist="38100" dir="2700000" algn="tl">
                    <a:srgbClr val="FFFFFF"/>
                  </a:outerShdw>
                </a:effectLst>
              </a:rPr>
              <a:t>Calpolli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C4900A1-1508-0A9D-0330-12AE9752B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676400"/>
            <a:ext cx="7772400" cy="5181600"/>
          </a:xfrm>
        </p:spPr>
        <p:txBody>
          <a:bodyPr/>
          <a:lstStyle/>
          <a:p>
            <a:r>
              <a:rPr lang="en-US" altLang="en-US" sz="2600"/>
              <a:t>Each calpolli elected its own officials to run its business. They were a true democracy and voted on decisions.</a:t>
            </a:r>
          </a:p>
          <a:p>
            <a:r>
              <a:rPr lang="en-US" altLang="en-US" sz="2600"/>
              <a:t>Women did not have a vote.</a:t>
            </a:r>
          </a:p>
          <a:p>
            <a:r>
              <a:rPr lang="en-US" altLang="en-US" sz="2600"/>
              <a:t>Calpolli expected all of its able-bodied men to fight any wars.  The men considered it an honor to fight for their clan.</a:t>
            </a:r>
          </a:p>
          <a:p>
            <a:r>
              <a:rPr lang="en-US" altLang="en-US" sz="2600"/>
              <a:t>The family arranged for all marriages.  A young person could only marry someone outside the clan.</a:t>
            </a:r>
          </a:p>
          <a:p>
            <a:r>
              <a:rPr lang="en-US" altLang="en-US" sz="2600"/>
              <a:t>A woman who married now joined her husband’s clan.</a:t>
            </a:r>
            <a:endParaRPr lang="en-US" altLang="en-US" sz="28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855399B-8214-9D3E-8350-61B8CEBD24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797800" cy="1781175"/>
          </a:xfrm>
        </p:spPr>
        <p:txBody>
          <a:bodyPr/>
          <a:lstStyle/>
          <a:p>
            <a:r>
              <a:rPr lang="en-US" altLang="en-US" sz="10000">
                <a:latin typeface="Monotype Corsiva" panose="03010101010201010101" pitchFamily="66" charset="0"/>
              </a:rPr>
              <a:t>The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9FD8AEE-F155-B624-1034-7202F6E111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0000">
                <a:latin typeface="Monotype Corsiva" panose="03010101010201010101" pitchFamily="66" charset="0"/>
              </a:rPr>
              <a:t>End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CAACE12A-2E8F-1D42-A0ED-468420E8C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r>
              <a:rPr lang="en-GB" altLang="en-US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32968A8-04F8-40DD-6D99-2AB67735D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Teotihuacan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D721CC98-E0EE-6130-D142-C7FDC3BFAA3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00200"/>
            <a:ext cx="3695700" cy="129540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en-US" sz="2500"/>
              <a:t>	4 well-known buildings in this ancient city: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AC62A6DD-D404-2312-96DA-BB6EC7EDDD6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7300" y="2413000"/>
            <a:ext cx="4076700" cy="3049588"/>
          </a:xfrm>
        </p:spPr>
      </p:pic>
      <p:sp>
        <p:nvSpPr>
          <p:cNvPr id="24584" name="Rectangle 8">
            <a:extLst>
              <a:ext uri="{FF2B5EF4-FFF2-40B4-BE49-F238E27FC236}">
                <a16:creationId xmlns:a16="http://schemas.microsoft.com/office/drawing/2014/main" id="{61625F3D-025D-414F-37A5-ABD38183B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743200"/>
            <a:ext cx="28844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2500">
                <a:latin typeface="Arial" panose="020B0604020202020204" pitchFamily="34" charset="0"/>
              </a:rPr>
              <a:t>Pyramid of the Sun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17258A67-183F-9EB5-3FC1-641C8B0F3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32766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2500">
                <a:latin typeface="Arial" panose="020B0604020202020204" pitchFamily="34" charset="0"/>
              </a:rPr>
              <a:t>Pyramid of the Moon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C2DB860A-D31A-1A91-627C-DC3559E02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40386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2500"/>
              <a:t>Temple of Quetzalcoatl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21C2F210-F37D-C712-F743-5009D48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86400"/>
            <a:ext cx="35052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None/>
            </a:pPr>
            <a:r>
              <a:rPr lang="en-US" altLang="en-US" sz="2500">
                <a:latin typeface="Arial" panose="020B0604020202020204" pitchFamily="34" charset="0"/>
              </a:rPr>
              <a:t>Temple of the Jaguars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0" grpId="0" build="p" autoUpdateAnimBg="0"/>
      <p:bldP spid="24584" grpId="0" autoUpdateAnimBg="0"/>
      <p:bldP spid="24585" grpId="0" autoUpdateAnimBg="0"/>
      <p:bldP spid="24586" grpId="0" autoUpdateAnimBg="0"/>
      <p:bldP spid="245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BC316B6-4D8A-32B0-219C-867AA3D89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Olmecs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1949310-6E25-AC6B-425E-F2CF65E185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7300" y="1981200"/>
            <a:ext cx="3810000" cy="4648200"/>
          </a:xfrm>
        </p:spPr>
        <p:txBody>
          <a:bodyPr/>
          <a:lstStyle/>
          <a:p>
            <a:r>
              <a:rPr lang="en-US" altLang="en-US" sz="2500"/>
              <a:t>They were the first major Indian Tribe.</a:t>
            </a:r>
          </a:p>
          <a:p>
            <a:r>
              <a:rPr lang="en-US" altLang="en-US" sz="2500"/>
              <a:t>Olmec means </a:t>
            </a:r>
            <a:r>
              <a:rPr lang="en-US" altLang="en-US" sz="2500">
                <a:hlinkClick r:id="rId3" action="ppaction://hlinksldjump"/>
              </a:rPr>
              <a:t>“rubber people.”</a:t>
            </a:r>
            <a:endParaRPr lang="en-US" altLang="en-US" sz="2500"/>
          </a:p>
          <a:p>
            <a:r>
              <a:rPr lang="en-US" altLang="en-US" sz="2500"/>
              <a:t>Two major cities were San Lorenzo and La Venta.</a:t>
            </a:r>
          </a:p>
          <a:p>
            <a:r>
              <a:rPr lang="en-US" altLang="en-US" sz="2500"/>
              <a:t>They used a form of picture writing; had a number system and calendar.</a:t>
            </a: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25237140-C5B0-F64E-1E5F-01413DB7185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609600"/>
            <a:ext cx="1890713" cy="2133600"/>
          </a:xfrm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A5E81939-4A7C-8164-E51A-505144A55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52800"/>
            <a:ext cx="312420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76EA09F-FD65-487F-11F7-3178136A7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“Rubber people”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B5BA339E-A372-6198-40DE-41D86DF178E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The Aztec Indians gave the tribe this name because the Olmecs supplied them with sap from rubber trees.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B5BCB2F9-61EE-D056-1752-26578BE3DC85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8263" y="1981200"/>
            <a:ext cx="3646487" cy="4114800"/>
          </a:xfr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19ABD12-5733-9758-8BFE-349C2F18B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Mayas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27E361D-E756-7395-0F10-03707AD23EE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981200"/>
            <a:ext cx="3771900" cy="4572000"/>
          </a:xfrm>
        </p:spPr>
        <p:txBody>
          <a:bodyPr/>
          <a:lstStyle/>
          <a:p>
            <a:r>
              <a:rPr lang="en-US" altLang="en-US" sz="2500"/>
              <a:t>Appearance: Short in height, straight black hair, painted their bodies, had tattoos, valued crossed-eyes and flat foreheads</a:t>
            </a:r>
          </a:p>
          <a:p>
            <a:r>
              <a:rPr lang="en-US" altLang="en-US" sz="2500"/>
              <a:t>Three eras: pre-classic, classic, and post-classic</a:t>
            </a:r>
          </a:p>
          <a:p>
            <a:r>
              <a:rPr lang="en-US" altLang="en-US" sz="2500"/>
              <a:t>Mayans used </a:t>
            </a:r>
            <a:r>
              <a:rPr lang="en-US" altLang="en-US" sz="2500">
                <a:hlinkClick r:id="rId3" action="ppaction://hlinksldjump"/>
              </a:rPr>
              <a:t>glyphs</a:t>
            </a:r>
            <a:r>
              <a:rPr lang="en-US" altLang="en-US" sz="2500"/>
              <a:t> in their writing.</a:t>
            </a:r>
          </a:p>
          <a:p>
            <a:endParaRPr lang="en-US" altLang="en-US" sz="2500"/>
          </a:p>
        </p:txBody>
      </p:sp>
      <p:pic>
        <p:nvPicPr>
          <p:cNvPr id="27655" name="Picture 7">
            <a:extLst>
              <a:ext uri="{FF2B5EF4-FFF2-40B4-BE49-F238E27FC236}">
                <a16:creationId xmlns:a16="http://schemas.microsoft.com/office/drawing/2014/main" id="{64801FA5-1A54-1A0F-78C8-16C135744C11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438400"/>
            <a:ext cx="3276600" cy="307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90DCF513-6EEE-555D-B4CB-A93D9D340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Glyphs</a:t>
            </a:r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9CE8AC79-206F-2A39-F766-21E364399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658100" cy="167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Their glyph writing (picture) expanded largely using about 800 different glyphs.</a:t>
            </a:r>
          </a:p>
        </p:txBody>
      </p:sp>
      <p:pic>
        <p:nvPicPr>
          <p:cNvPr id="35844" name="Picture 1028">
            <a:extLst>
              <a:ext uri="{FF2B5EF4-FFF2-40B4-BE49-F238E27FC236}">
                <a16:creationId xmlns:a16="http://schemas.microsoft.com/office/drawing/2014/main" id="{D2B105E8-AE7E-E489-084A-0D88ACBBC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89350"/>
            <a:ext cx="1789113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1029">
            <a:extLst>
              <a:ext uri="{FF2B5EF4-FFF2-40B4-BE49-F238E27FC236}">
                <a16:creationId xmlns:a16="http://schemas.microsoft.com/office/drawing/2014/main" id="{5426A31B-0AF2-A555-6159-967B38D3C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1495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1030">
            <a:extLst>
              <a:ext uri="{FF2B5EF4-FFF2-40B4-BE49-F238E27FC236}">
                <a16:creationId xmlns:a16="http://schemas.microsoft.com/office/drawing/2014/main" id="{DA2BBB29-8DBA-66BB-5480-AE6519D4A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689100" cy="165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1031">
            <a:extLst>
              <a:ext uri="{FF2B5EF4-FFF2-40B4-BE49-F238E27FC236}">
                <a16:creationId xmlns:a16="http://schemas.microsoft.com/office/drawing/2014/main" id="{6E64D2C2-5912-00AE-C2C4-86D1199B9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4400"/>
            <a:ext cx="1827213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1032">
            <a:extLst>
              <a:ext uri="{FF2B5EF4-FFF2-40B4-BE49-F238E27FC236}">
                <a16:creationId xmlns:a16="http://schemas.microsoft.com/office/drawing/2014/main" id="{23D4C106-C73D-C175-E024-9D9359745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457325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6C228FD-CF3A-1BD5-80D6-42FED5ED4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Mayan Religion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6395E4E-72AF-C3A4-1995-2D1B634AD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Worshipped many different gods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Each day, month, city, and occupation had its special god or goddess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Had a variety of religious festivals and celebrations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Most ceremonies includes </a:t>
            </a:r>
            <a:r>
              <a:rPr lang="en-US" altLang="en-US" sz="2400">
                <a:hlinkClick r:id="rId3" action="ppaction://hlinksldjump"/>
              </a:rPr>
              <a:t>human sacrifices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 many ceremonies, the priests cut themselves to get blood to present to the gods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Their religion taught that there were 13 layers of heaven above the earth &amp; 9 underworlds below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hlinkClick r:id="rId4" action="ppaction://hlinksldjump"/>
              </a:rPr>
              <a:t>Worshipped the dead</a:t>
            </a:r>
            <a:endParaRPr lang="en-US" altLang="en-US" sz="24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36636CC-98A7-68A8-E3B4-A6A3DE1D2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Human Sacrifices</a:t>
            </a:r>
            <a:endParaRPr lang="en-US" altLang="en-US" sz="6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CC2300E-9D79-4764-1E11-AF63906D0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886700" cy="46482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i="1"/>
              <a:t>The Mayas had 3 methods of giving the human sacrifices: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priests took the victim to the altar at the temple and cut the heart out of the living victim and presented it to the god.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priests tied the victim to a wooden pole and threw spears and arrows at the victim’s chest in the area of the heart.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They threw the victim into a sacred well.  If they survived the fall and did not drown, the priests pulled them back out of the well; believing that the god spared that victim.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38656AA-39E3-7C55-0819-70D0481EA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Worshipping the Dead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0A5F1B0-565E-12F9-67A5-5496EBF6B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They believed the dead became one with the gods.</a:t>
            </a:r>
          </a:p>
          <a:p>
            <a:r>
              <a:rPr lang="en-US" altLang="en-US"/>
              <a:t>They worshipped their ancestors at many religious ceremonies.</a:t>
            </a:r>
          </a:p>
          <a:p>
            <a:r>
              <a:rPr lang="en-US" altLang="en-US"/>
              <a:t>They also built pyramids over the sacred remains of their dead rulers.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286</TotalTime>
  <Words>555</Words>
  <Application>Microsoft Office PowerPoint</Application>
  <PresentationFormat>On-screen Show 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Wingdings</vt:lpstr>
      <vt:lpstr>Bookman Old Style</vt:lpstr>
      <vt:lpstr>Monotype Corsiva</vt:lpstr>
      <vt:lpstr>Sandstone</vt:lpstr>
      <vt:lpstr>Ancient Mexico</vt:lpstr>
      <vt:lpstr>Teotihuacan</vt:lpstr>
      <vt:lpstr>Olmecs</vt:lpstr>
      <vt:lpstr>“Rubber people”</vt:lpstr>
      <vt:lpstr>Mayas</vt:lpstr>
      <vt:lpstr>Glyphs</vt:lpstr>
      <vt:lpstr>Mayan Religion</vt:lpstr>
      <vt:lpstr>Human Sacrifices</vt:lpstr>
      <vt:lpstr>Worshipping the Dead</vt:lpstr>
      <vt:lpstr>Aztecs</vt:lpstr>
      <vt:lpstr>Calpolli</vt:lpstr>
      <vt:lpstr>The</vt:lpstr>
      <vt:lpstr>PowerPoint Presentation</vt:lpstr>
    </vt:vector>
  </TitlesOfParts>
  <Company>Edinburg Attendance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Mexico</dc:title>
  <dc:creator>Pam Tucker</dc:creator>
  <cp:lastModifiedBy>Nayan GRIFFITHS</cp:lastModifiedBy>
  <cp:revision>13</cp:revision>
  <cp:lastPrinted>1601-01-01T00:00:00Z</cp:lastPrinted>
  <dcterms:created xsi:type="dcterms:W3CDTF">2006-10-12T15:29:38Z</dcterms:created>
  <dcterms:modified xsi:type="dcterms:W3CDTF">2023-06-06T09:59:13Z</dcterms:modified>
</cp:coreProperties>
</file>